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86" r:id="rId2"/>
    <p:sldId id="280" r:id="rId3"/>
    <p:sldId id="281" r:id="rId4"/>
    <p:sldId id="282" r:id="rId5"/>
    <p:sldId id="283" r:id="rId6"/>
    <p:sldId id="28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  <p:sldId id="276" r:id="rId18"/>
    <p:sldId id="277" r:id="rId19"/>
    <p:sldId id="278" r:id="rId20"/>
    <p:sldId id="279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66"/>
    <a:srgbClr val="00FFCC"/>
    <a:srgbClr val="00FF99"/>
    <a:srgbClr val="CCCCFF"/>
    <a:srgbClr val="CCFFFF"/>
    <a:srgbClr val="FFCC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6" Type="http://schemas.microsoft.com/office/2006/relationships/legacyDiagramText" Target="legacyDiagramText9.bin"/><Relationship Id="rId5" Type="http://schemas.microsoft.com/office/2006/relationships/legacyDiagramText" Target="legacyDiagramText8.bin"/><Relationship Id="rId4" Type="http://schemas.microsoft.com/office/2006/relationships/legacyDiagramText" Target="legacyDiagramText7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1F1BE-6CD4-4FC3-BF5E-E35494CF37E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4E98-BEB4-457D-B1A3-2FBB2064C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C3DC-97E8-4628-9ADC-F8A0B67E5458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557634"/>
      </p:ext>
    </p:extLst>
  </p:cSld>
  <p:clrMapOvr>
    <a:masterClrMapping/>
  </p:clrMapOvr>
  <p:transition spd="med" advClick="0" advTm="3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A4E8-8C6F-4CEC-92D1-7C0E2EE823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60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0D8785-9A88-4874-8398-861ABEBD1B0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DBADA7-DF82-4F40-8F8F-8285A9584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/>
              <a:t>Всероссийский урок ОБЖ</a:t>
            </a:r>
            <a:endParaRPr lang="ru-RU" sz="4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700808"/>
            <a:ext cx="4995664" cy="48965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АПРЕЛЯ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Безопасный </a:t>
            </a:r>
            <a:r>
              <a:rPr lang="ru-RU" sz="5400" b="1" dirty="0" smtClean="0">
                <a:solidFill>
                  <a:schemeClr val="tx1"/>
                </a:solidFill>
              </a:rPr>
              <a:t>отдых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</a:rPr>
              <a:t>детей </a:t>
            </a:r>
            <a:endParaRPr lang="ru-RU" sz="5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в </a:t>
            </a:r>
            <a:r>
              <a:rPr lang="ru-RU" sz="5400" b="1" dirty="0" smtClean="0">
                <a:solidFill>
                  <a:schemeClr val="tx1"/>
                </a:solidFill>
              </a:rPr>
              <a:t>летний период</a:t>
            </a:r>
          </a:p>
          <a:p>
            <a:endParaRPr lang="ru-RU" dirty="0"/>
          </a:p>
        </p:txBody>
      </p:sp>
      <p:pic>
        <p:nvPicPr>
          <p:cNvPr id="5" name="Picture 2" descr="http://rukadelkino.ru/uploads/posts/2015-02/1424069288_d0b1d0b5d180d0b5d0b7d18b2c20d0bbd0b5d1812c20d0bfd180d0b8d180d0bed0b4d0b0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2816"/>
            <a:ext cx="376314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85786" y="428604"/>
            <a:ext cx="7143800" cy="6001643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Лютик   едкий  в  народе называют  «куриная слепота», его  сок вызывает зуд в глазах и даже потерю зрения.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Дурман  цветет  с июня до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самой     осени   крупными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белыми  одиночными цветами.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Дурман – одно   из   наиболее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ядовитых  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Ядовитые  растения   никогда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нельзя   трогать.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ranunculus_acris_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2786082" cy="250033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7" name="Picture 3" descr="105656_html_218b03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143248"/>
            <a:ext cx="2643206" cy="251460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214290"/>
            <a:ext cx="807249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    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ГРИБЫ    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СЪЕДОБНЫЕ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42910" y="928670"/>
            <a:ext cx="792961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Правила, которые следует соблюдать при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сборе грибов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00034" y="1571613"/>
            <a:ext cx="8358246" cy="48320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6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 срывать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6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незнакомые грибы;</a:t>
            </a: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 следует собирать очень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маленькие  грибы;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9" name="Picture 21" descr="_7_3_10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2775877" cy="228601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56" name="Picture 28" descr="get_photo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357562"/>
            <a:ext cx="2500330" cy="234879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428604"/>
            <a:ext cx="8072494" cy="56323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 брать старые  грибы  с большими  дряблыми  шляпами,  они не годятся в пищу и могут нанести вред  здоровью;</a:t>
            </a:r>
          </a:p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8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Грибы  следует   срезать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ножом,  а  не вырывать,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разрушить  грибницу.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Boletus-satana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2786082" cy="192882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55" name="Picture 3" descr="file59618389_97446d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2500330" cy="21431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285728"/>
            <a:ext cx="796267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Правила поведения  во время грозы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1000108"/>
            <a:ext cx="8501122" cy="5632311"/>
          </a:xfrm>
          <a:prstGeom prst="rect">
            <a:avLst/>
          </a:prstGeom>
          <a:solidFill>
            <a:srgbClr val="CCFFFF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 грозы нельзя  прятаться  под  одинокими  высокими  деревьями, укрыться  можно под  низкорослыми  кустарниками. Если нет укрытия – нужно  лечь  на землю.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 грозы  нельзя  бежать: считается,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быстрое  движение, «притягивает»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молнию.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 грозы</a:t>
            </a: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нельзя  купаться, ловить  рыбу,  </a:t>
            </a: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находиться  на берегу  у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Опасно  для жизни  запускать  воздушного  змея  во время  грозы.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ello_html_m20e117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256"/>
            <a:ext cx="2786082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Рисунок 1" descr="39754140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496"/>
            <a:ext cx="2738440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 descr="sogi724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14422"/>
            <a:ext cx="2928958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637097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 грозы  нельзя  пользоваться  мобильным  телефоном,  электроприборами, следует  отключить  телевизор   и радио.</a:t>
            </a:r>
          </a:p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 гроза  началась, когда  вы ехали в автомобиле, не нужно  из него выходить, безопаснее  остановиться   и в нем переждать       грозу.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 грозы  </a:t>
            </a: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 дотрагиваться  </a:t>
            </a: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металлических предметов.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 грозы  нужно закрыть  окна и двери, чтобы не создавать  сквозняков.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Picture 5" descr="5052388d26dc28499d26b517ff7a7b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21471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10" name="Picture 10" descr="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328614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14290"/>
            <a:ext cx="8424936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 безопасного   поведения  при встрече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дикими   животными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1500174"/>
            <a:ext cx="8429684" cy="452431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Отправляясь  в лес, надевай высокую  прочную обувь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Змея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нападает на человека.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Напротив, при встрече с ним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старается уступить дорогу.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 лесу  в густой траве человек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нечаянно  может наступить на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змею, и она, защищаясь, кусает.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  внимательным – змеи  иногда заползают  и на дачные  участки.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Medjanka_obyknovennaja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6"/>
            <a:ext cx="3357586" cy="2928958"/>
          </a:xfrm>
          <a:prstGeom prst="rect">
            <a:avLst/>
          </a:prstGeom>
          <a:ln w="190500" cap="sq">
            <a:solidFill>
              <a:srgbClr val="CC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214290"/>
            <a:ext cx="8286808" cy="63709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встрече с хищником главное – не пугаться, не убегать, не поворачиваться к нему спиной, а просто дать ему возможность уйти.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Дикие животные – медведи,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волки, кабаны, лисицы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предпочитают не сталкиваться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человеком. Только  если они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ранены  или защищают своих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детенышей, то могут напасть.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Звери боятся огня. Их может отогнать зажженная ветка, а еще  громкий голос, стук палкой по дереву или по металлическому предмету.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658240_1413654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000240"/>
            <a:ext cx="3143272" cy="214314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748" name="Picture 4" descr="wp32b161a4_05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00570"/>
            <a:ext cx="2928958" cy="1857388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749" name="Picture 5" descr="buyuk-ku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66"/>
            <a:ext cx="3000396" cy="1714512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200800" cy="8367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БЕЗОПАСНОСТЬ НА ВОДЕ!</a:t>
            </a:r>
            <a:endParaRPr lang="ru-RU" altLang="ru-RU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100" name="Picture 7" descr="C:\Documents and Settings\Master\Application Data\Microsoft\Media Catalog\Копия {5C0D5BA5-F074-4B46-B421-5919F787CE42}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800600" cy="5257800"/>
          </a:xfrm>
        </p:spPr>
      </p:pic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20072" y="764704"/>
            <a:ext cx="3816424" cy="6984776"/>
          </a:xfrm>
        </p:spPr>
        <p:txBody>
          <a:bodyPr/>
          <a:lstStyle/>
          <a:p>
            <a:pPr algn="just" eaLnBrk="1" hangingPunct="1">
              <a:buFont typeface="Wingdings" pitchFamily="2" charset="2"/>
              <a:buBlip>
                <a:blip r:embed="rId3"/>
              </a:buBlip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теплую летнюю погоду купание доставляет большое удовольствие, но на воде происходят и трагические случайности. Одна из главных причин - неумение плавать, неумение держаться на воде.</a:t>
            </a:r>
          </a:p>
        </p:txBody>
      </p:sp>
    </p:spTree>
    <p:extLst>
      <p:ext uri="{BB962C8B-B14F-4D97-AF65-F5344CB8AC3E}">
        <p14:creationId xmlns:p14="http://schemas.microsoft.com/office/powerpoint/2010/main" xmlns="" val="4025099588"/>
      </p:ext>
    </p:extLst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3843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      </a:t>
            </a:r>
            <a:r>
              <a:rPr lang="ru-RU" sz="4000" b="1" dirty="0" smtClean="0">
                <a:solidFill>
                  <a:schemeClr val="tx1"/>
                </a:solidFill>
              </a:rPr>
              <a:t>Основные правила поведения при купании </a:t>
            </a:r>
            <a:r>
              <a:rPr lang="ru-RU" sz="4000" b="1" dirty="0" smtClean="0">
                <a:solidFill>
                  <a:schemeClr val="tx1"/>
                </a:solidFill>
              </a:rPr>
              <a:t>на воде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12" y="1772816"/>
            <a:ext cx="4414172" cy="5085184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Научись плавать и отдыхать на воде;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ныряй в незнакомом месте;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заплывай за буйки;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 надувные предметы для плавания;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 будь осторожен и внимателен;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 в поле зрения малышей;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кричи без надобности «Тону!»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купайся в одиночку!;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подплывай к проходящим судам;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перегревайся на солнце.</a:t>
            </a:r>
          </a:p>
          <a:p>
            <a:pPr algn="just" eaLnBrk="1" hangingPunct="1">
              <a:buFontTx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{5C0D5BA5-F074-4B46-B421-5919F787CE42}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27984" y="1556792"/>
            <a:ext cx="4465637" cy="50405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82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609600"/>
            <a:ext cx="3505200" cy="4876800"/>
          </a:xfrm>
        </p:spPr>
        <p:txBody>
          <a:bodyPr>
            <a:normAutofit fontScale="92500" lnSpcReduction="10000"/>
          </a:bodyPr>
          <a:lstStyle/>
          <a:p>
            <a:pPr marL="457200" indent="-457200"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2800" dirty="0" smtClean="0">
                <a:solidFill>
                  <a:schemeClr val="tx1"/>
                </a:solidFill>
                <a:latin typeface="Arial CYR" charset="-52"/>
                <a:cs typeface="Times New Roman" pitchFamily="18" charset="0"/>
              </a:rPr>
              <a:t>При несчастном случае на воде предусмотрены средства спасения: спасательные круги, жилеты и костюмы, шлюпки и надувные плоты, установлен порядок их использования.</a:t>
            </a:r>
            <a:endParaRPr lang="ru-RU" alt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 CYR" charset="-52"/>
                <a:cs typeface="Times New Roman" pitchFamily="18" charset="0"/>
              </a:rPr>
              <a:t> </a:t>
            </a:r>
            <a:endParaRPr lang="ru-RU" alt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ru-RU" altLang="ru-RU" sz="2800" dirty="0" smtClean="0">
              <a:solidFill>
                <a:schemeClr val="tx2"/>
              </a:solidFill>
            </a:endParaRPr>
          </a:p>
        </p:txBody>
      </p:sp>
      <p:pic>
        <p:nvPicPr>
          <p:cNvPr id="5124" name="Picture 8" descr="C:\Documents and Settings\Master\Application Data\Microsoft\Media Catalog\Копия {18C45604-28A8-497D-BF25-28DB44BA7C63}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609600"/>
            <a:ext cx="4648200" cy="5410200"/>
          </a:xfrm>
        </p:spPr>
      </p:pic>
    </p:spTree>
    <p:extLst>
      <p:ext uri="{BB962C8B-B14F-4D97-AF65-F5344CB8AC3E}">
        <p14:creationId xmlns:p14="http://schemas.microsoft.com/office/powerpoint/2010/main" xmlns="" val="3074692561"/>
      </p:ext>
    </p:extLst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462" y="836712"/>
            <a:ext cx="8856538" cy="655347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>ПОЖАР-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</a:rPr>
              <a:t>неконтролируемое горение растительности, стихийно распространяющееся по лесной территории </a:t>
            </a:r>
          </a:p>
          <a:p>
            <a:pPr algn="ctr" eaLnBrk="1" hangingPunct="1">
              <a:buFontTx/>
              <a:buNone/>
            </a:pPr>
            <a:r>
              <a:rPr lang="ru-RU" sz="2800" b="1" u="sng" dirty="0" smtClean="0">
                <a:solidFill>
                  <a:srgbClr val="FF3300"/>
                </a:solidFill>
                <a:latin typeface="Times New Roman" pitchFamily="18" charset="0"/>
              </a:rPr>
              <a:t>Причины лесного пожара</a:t>
            </a:r>
          </a:p>
          <a:p>
            <a:pPr eaLnBrk="1" hangingPunct="1">
              <a:buFontTx/>
              <a:buChar char="-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90 – 97 % случаев виновником возникновения лесных пожаров является </a:t>
            </a: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</a:rPr>
              <a:t>человек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pPr eaLnBrk="1" hangingPunct="1">
              <a:buFontTx/>
              <a:buChar char="-"/>
            </a:pP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</a:rPr>
              <a:t>бытовой мусор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ru-RU" sz="24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</a:rPr>
              <a:t>грозовые разряды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.  </a:t>
            </a:r>
          </a:p>
        </p:txBody>
      </p:sp>
      <p:pic>
        <p:nvPicPr>
          <p:cNvPr id="5" name="Picture 3" descr="D:\wallpapers\Новая папка\N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4355976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43608" y="0"/>
            <a:ext cx="7632700" cy="83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 dirty="0" smtClean="0">
                <a:latin typeface="Times New Roman" pitchFamily="18" charset="0"/>
              </a:rPr>
              <a:t>В ЛЕСУ! Природные пожары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использования спасательного круга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5146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7432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5575"/>
            <a:ext cx="3124200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895600" y="2209800"/>
            <a:ext cx="2590800" cy="6096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5943600" y="3352800"/>
            <a:ext cx="990600" cy="2819400"/>
          </a:xfrm>
          <a:prstGeom prst="leftArrowCallout">
            <a:avLst>
              <a:gd name="adj1" fmla="val 71154"/>
              <a:gd name="adj2" fmla="val 71154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51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63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РЕБЯТА! СОБЛЮДАЙТЕ ТЕХНИКУ БЕЗОПАСНОСТИ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Picture 7" descr="C:\Documents and Settings\Master\Application Data\Microsoft\Media Catalog\Копия {5C0D5BA5-F074-4B46-B421-5919F787CE42}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913"/>
            <a:ext cx="8890893" cy="6553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>Способы тушения лесных пожаров.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Непосредственное тушение лесного пожара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если пожар небольшой можно попытаться сбить его ветками;</a:t>
            </a:r>
          </a:p>
          <a:p>
            <a:pPr eaLnBrk="1" hangingPunct="1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забросать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землёй; </a:t>
            </a:r>
          </a:p>
          <a:p>
            <a:pPr eaLnBrk="1" hangingPunct="1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поливать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огонь водой;</a:t>
            </a:r>
          </a:p>
          <a:p>
            <a:pPr eaLnBrk="1" hangingPunct="1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пожарная техника, авиация. </a:t>
            </a:r>
          </a:p>
        </p:txBody>
      </p:sp>
      <p:pic>
        <p:nvPicPr>
          <p:cNvPr id="4" name="Рисунок 3" descr="ьь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492302"/>
            <a:ext cx="4355976" cy="4365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892480" cy="566124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пользоваться открытым огнём (бросать горящие спички, окурки, разводить костёр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);</a:t>
            </a: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оставлять на освещённой солнцем лесной поляне бутылки или осколки стекла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выжигать траву под деревьями, на лесных  полянах.</a:t>
            </a:r>
          </a:p>
          <a:p>
            <a:pPr eaLnBrk="1" hangingPunct="1">
              <a:buFontTx/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sz="24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ru-RU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les_po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89040"/>
            <a:ext cx="5610200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В пожароопасный сезон в лесу запрещено!</a:t>
            </a:r>
            <a:endParaRPr lang="ru-RU" sz="4000" b="1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0"/>
            <a:ext cx="8568928" cy="131373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</a:rPr>
              <a:t>Правила безопасного тушения небольшого пожара в лесу.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dirty="0" smtClean="0">
              <a:latin typeface="Times New Roman" pitchFamily="18" charset="0"/>
            </a:endParaRPr>
          </a:p>
        </p:txBody>
      </p:sp>
      <p:graphicFrame>
        <p:nvGraphicFramePr>
          <p:cNvPr id="44037" name="Diagram 5"/>
          <p:cNvGraphicFramePr>
            <a:graphicFrameLocks/>
          </p:cNvGraphicFramePr>
          <p:nvPr>
            <p:ph sz="half" idx="2"/>
          </p:nvPr>
        </p:nvGraphicFramePr>
        <p:xfrm>
          <a:off x="1043608" y="1268760"/>
          <a:ext cx="6985000" cy="525621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40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88913"/>
            <a:ext cx="8065591" cy="10080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</a:rPr>
              <a:t>Что необходимо делать, если вы оказались</a:t>
            </a:r>
          </a:p>
          <a:p>
            <a:pPr algn="ctr" eaLnBrk="1" hangingPunct="1">
              <a:buFontTx/>
              <a:buNone/>
            </a:pPr>
            <a:r>
              <a:rPr lang="ru-RU" sz="4400" b="1" i="1" u="sng" dirty="0" smtClean="0">
                <a:solidFill>
                  <a:schemeClr val="tx1"/>
                </a:solidFill>
                <a:latin typeface="Times New Roman" pitchFamily="18" charset="0"/>
              </a:rPr>
              <a:t>в зоне лесного пожара</a:t>
            </a:r>
            <a:endParaRPr lang="ru-RU" sz="4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46085" name="Diagram 5"/>
          <p:cNvGraphicFramePr>
            <a:graphicFrameLocks/>
          </p:cNvGraphicFramePr>
          <p:nvPr>
            <p:ph sz="half" idx="2"/>
          </p:nvPr>
        </p:nvGraphicFramePr>
        <p:xfrm>
          <a:off x="611560" y="1196752"/>
          <a:ext cx="7959725" cy="53625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46105" name="Picture 25" descr="как выход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60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133861"/>
            <a:ext cx="82153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ОПАСНЫЕ    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НАСЕКОМЫЕ В</a:t>
            </a:r>
            <a:r>
              <a:rPr kumimoji="0" lang="ru-RU" sz="2800" b="0" i="0" u="none" strike="noStrike" cap="none" normalizeH="0" dirty="0" smtClean="0">
                <a:ln>
                  <a:solidFill>
                    <a:srgbClr val="002060"/>
                  </a:solidFill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ЛЕСУ!</a:t>
            </a:r>
            <a:endParaRPr kumimoji="0" lang="ru-RU" sz="2800" b="0" i="0" u="none" strike="noStrike" cap="none" normalizeH="0" baseline="0" dirty="0" smtClean="0">
              <a:ln>
                <a:solidFill>
                  <a:srgbClr val="002060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 rot="10800000" flipV="1">
            <a:off x="1857356" y="886486"/>
            <a:ext cx="5357850" cy="954107"/>
          </a:xfrm>
          <a:prstGeom prst="rect">
            <a:avLst/>
          </a:prstGeom>
          <a:solidFill>
            <a:srgbClr val="FFCCFF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  поведения  при встрече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опасными насекомыми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500034" y="2000240"/>
            <a:ext cx="8072494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6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маши руками  перед осами, пчелами. Раздраженная  оса или пчела может ужалить.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7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тревожь осиное  или   пчелиное  гнездо. Осы, пчелы , шершни, которых вспугнули,  собираются всем роем   и в целях собственной защиты жалят  своего обидчика.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Собираясь  отдыхать на природе, не следует  пользоваться  духами или  косметикой  с сильным   запахом -  пахучие  вещества  насекомые воспринимают  как сигнал  бедствия и могут напасть.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56" name="Picture 24" descr="918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2643206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50167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давай  сесть на себя  оводам   и слепням. Слепни   и оводы  очень навязчивы. Спугнешь   слепня – он снова садится. Слепни  любят   жаркую  солнечную  погоду, обычно  держатся  по берегам рек и озер. Оводы вьются рядом  с крупными  животными: коровами, лошадьми. Необходимо  использовать  препараты  от укусов  и отпугивающие  этих насекомых средства.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прогулки  в лесу надо  внимательно  осмотреть  свое тело  и волосы и,  если обнаружишь  клеща,  попросить взрослого   удалить  его.</a:t>
            </a: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Клещи  любят влажные  затемненные  места с высокой  травой.  Они цепляются  к одежде  человека   или шерсти животных. Если такого клеща  не снять  во время  с одежды, он заползает  под нее,  в укромные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http://www.cirrusimage.com/Arachnid/american_dog_tick_8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429024" cy="2071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-62709"/>
            <a:ext cx="814393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Ядовитые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растения в лесу!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00034" y="1071546"/>
            <a:ext cx="8176422" cy="5109091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7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Борщевик  выделяет  ядовитое вещество, которое сильно обжигает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Волчье  лыко 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вороний глаз – красивые ягоды,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ядовитые, ими можно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отравиться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://xherbs.ru/wp-content/uploads/2012/12/volfly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571612"/>
            <a:ext cx="2701655" cy="1857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33" name="Picture 9" descr="http://www.interfax.by/files/2015-05/1184936-311233-16x189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14818"/>
            <a:ext cx="2286016" cy="1785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slow">
    <p:pull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1015</Words>
  <Application>Microsoft Office PowerPoint</Application>
  <PresentationFormat>Экран (4:3)</PresentationFormat>
  <Paragraphs>185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Всероссийский урок ОБЖ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БЕЗОПАСНОСТЬ НА ВОДЕ!</vt:lpstr>
      <vt:lpstr>      Основные правила поведения при купании на воде</vt:lpstr>
      <vt:lpstr>Слайд 19</vt:lpstr>
      <vt:lpstr>Правила использования спасательного круга</vt:lpstr>
      <vt:lpstr>РЕБЯТА! СОБЛЮДАЙТЕ ТЕХНИКУ БЕЗОПАСНОСТИ!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 ОТДЫХ НА ПРИРОДЕ</dc:title>
  <dc:creator>KARLEN</dc:creator>
  <cp:lastModifiedBy>admin</cp:lastModifiedBy>
  <cp:revision>103</cp:revision>
  <dcterms:created xsi:type="dcterms:W3CDTF">2015-11-11T19:27:06Z</dcterms:created>
  <dcterms:modified xsi:type="dcterms:W3CDTF">2020-04-29T12:25:30Z</dcterms:modified>
</cp:coreProperties>
</file>